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56" r:id="rId7"/>
    <p:sldId id="264" r:id="rId8"/>
    <p:sldId id="258" r:id="rId9"/>
    <p:sldId id="263" r:id="rId10"/>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6" d="100"/>
          <a:sy n="76" d="100"/>
        </p:scale>
        <p:origin x="28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9D02A6-2A95-4A95-862C-19E7C6315A54}"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673995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9D02A6-2A95-4A95-862C-19E7C6315A54}"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175202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9D02A6-2A95-4A95-862C-19E7C6315A54}"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7672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9D02A6-2A95-4A95-862C-19E7C6315A54}"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93833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9D02A6-2A95-4A95-862C-19E7C6315A54}"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171052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9D02A6-2A95-4A95-862C-19E7C6315A54}"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45796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9D02A6-2A95-4A95-862C-19E7C6315A54}" type="datetimeFigureOut">
              <a:rPr lang="en-US" smtClean="0"/>
              <a:t>7/17/2024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13829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9D02A6-2A95-4A95-862C-19E7C6315A54}" type="datetimeFigureOut">
              <a:rPr lang="en-US" smtClean="0"/>
              <a:t>7/17/2024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7028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D02A6-2A95-4A95-862C-19E7C6315A54}" type="datetimeFigureOut">
              <a:rPr lang="en-US" smtClean="0"/>
              <a:t>7/17/2024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0264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09D02A6-2A95-4A95-862C-19E7C6315A54}"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3203175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09D02A6-2A95-4A95-862C-19E7C6315A54}"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0609D-1D19-437E-907F-74B2B11A65AE}" type="slidenum">
              <a:rPr lang="en-US" smtClean="0"/>
              <a:t>‹#›</a:t>
            </a:fld>
            <a:endParaRPr lang="en-US"/>
          </a:p>
        </p:txBody>
      </p:sp>
    </p:spTree>
    <p:extLst>
      <p:ext uri="{BB962C8B-B14F-4D97-AF65-F5344CB8AC3E}">
        <p14:creationId xmlns:p14="http://schemas.microsoft.com/office/powerpoint/2010/main" val="174729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09D02A6-2A95-4A95-862C-19E7C6315A54}" type="datetimeFigureOut">
              <a:rPr lang="en-US" smtClean="0"/>
              <a:t>7/17/2024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130609D-1D19-437E-907F-74B2B11A65AE}" type="slidenum">
              <a:rPr lang="en-US" smtClean="0"/>
              <a:t>‹#›</a:t>
            </a:fld>
            <a:endParaRPr lang="en-US"/>
          </a:p>
        </p:txBody>
      </p:sp>
    </p:spTree>
    <p:extLst>
      <p:ext uri="{BB962C8B-B14F-4D97-AF65-F5344CB8AC3E}">
        <p14:creationId xmlns:p14="http://schemas.microsoft.com/office/powerpoint/2010/main" val="24913953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FB78EE-D231-B8F6-4222-E09D51EDB04D}"/>
              </a:ext>
            </a:extLst>
          </p:cNvPr>
          <p:cNvSpPr txBox="1"/>
          <p:nvPr/>
        </p:nvSpPr>
        <p:spPr>
          <a:xfrm>
            <a:off x="558800" y="818634"/>
            <a:ext cx="6654800" cy="6432530"/>
          </a:xfrm>
          <a:prstGeom prst="rect">
            <a:avLst/>
          </a:prstGeom>
          <a:noFill/>
        </p:spPr>
        <p:txBody>
          <a:bodyPr wrap="square">
            <a:spAutoFit/>
          </a:bodyPr>
          <a:lstStyle/>
          <a:p>
            <a:r>
              <a:rPr lang="en-US" sz="1400" dirty="0">
                <a:solidFill>
                  <a:schemeClr val="tx1"/>
                </a:solidFill>
                <a:latin typeface="Aptos Black" panose="020B0004020202020204" pitchFamily="34" charset="0"/>
              </a:rPr>
              <a:t>1. Choose which vocab words, math symbols, or formulas you would like to use for the cards. </a:t>
            </a:r>
          </a:p>
          <a:p>
            <a:endParaRPr lang="en-US" sz="1400" dirty="0">
              <a:latin typeface="Aptos Black" panose="020B0004020202020204" pitchFamily="34" charset="0"/>
            </a:endParaRPr>
          </a:p>
          <a:p>
            <a:r>
              <a:rPr lang="en-US" sz="1400" dirty="0">
                <a:solidFill>
                  <a:schemeClr val="tx1"/>
                </a:solidFill>
                <a:latin typeface="Aptos Black" panose="020B0004020202020204" pitchFamily="34" charset="0"/>
              </a:rPr>
              <a:t>2. Print Page 2-3 and 4-5 double sided for cutting guides to be printed on the back of each paper. </a:t>
            </a:r>
          </a:p>
          <a:p>
            <a:endParaRPr lang="en-US" sz="1400" dirty="0">
              <a:latin typeface="Aptos Black" panose="020B0004020202020204" pitchFamily="34" charset="0"/>
            </a:endParaRPr>
          </a:p>
          <a:p>
            <a:r>
              <a:rPr lang="en-US" sz="1400" dirty="0">
                <a:solidFill>
                  <a:schemeClr val="tx1"/>
                </a:solidFill>
                <a:latin typeface="Aptos Black" panose="020B0004020202020204" pitchFamily="34" charset="0"/>
              </a:rPr>
              <a:t>3. Cut out individual cards</a:t>
            </a:r>
          </a:p>
          <a:p>
            <a:endParaRPr lang="en-US" dirty="0">
              <a:latin typeface="Aptos Black" panose="020B0004020202020204" pitchFamily="34" charset="0"/>
            </a:endParaRPr>
          </a:p>
          <a:p>
            <a:endParaRPr lang="en-US" sz="1800" dirty="0">
              <a:solidFill>
                <a:schemeClr val="tx1"/>
              </a:solidFill>
              <a:latin typeface="Aptos Black" panose="020B0004020202020204" pitchFamily="34" charset="0"/>
            </a:endParaRPr>
          </a:p>
          <a:p>
            <a:r>
              <a:rPr lang="en-US" sz="2000" dirty="0">
                <a:solidFill>
                  <a:schemeClr val="tx1"/>
                </a:solidFill>
                <a:latin typeface="Aptos Black" panose="020B0004020202020204" pitchFamily="34" charset="0"/>
              </a:rPr>
              <a:t>Game Play (Like the </a:t>
            </a:r>
            <a:r>
              <a:rPr lang="en-US" sz="2000" dirty="0" err="1">
                <a:solidFill>
                  <a:schemeClr val="tx1"/>
                </a:solidFill>
                <a:latin typeface="Aptos Black" panose="020B0004020202020204" pitchFamily="34" charset="0"/>
              </a:rPr>
              <a:t>Headbanz</a:t>
            </a:r>
            <a:r>
              <a:rPr lang="en-US" sz="2000" dirty="0">
                <a:solidFill>
                  <a:schemeClr val="tx1"/>
                </a:solidFill>
                <a:latin typeface="Aptos Black" panose="020B0004020202020204" pitchFamily="34" charset="0"/>
              </a:rPr>
              <a:t> Game): </a:t>
            </a:r>
          </a:p>
          <a:p>
            <a:endParaRPr lang="en-US" dirty="0">
              <a:latin typeface="Aptos Black" panose="020B0004020202020204" pitchFamily="34" charset="0"/>
            </a:endParaRPr>
          </a:p>
          <a:p>
            <a:r>
              <a:rPr lang="en-US" sz="1600" dirty="0">
                <a:latin typeface="Aptos Display" panose="020B0004020202020204" pitchFamily="34" charset="0"/>
              </a:rPr>
              <a:t>Place cards in a stack face down. </a:t>
            </a:r>
          </a:p>
          <a:p>
            <a:endParaRPr lang="en-US" sz="1600" dirty="0">
              <a:latin typeface="Aptos Display" panose="020B0004020202020204" pitchFamily="34" charset="0"/>
            </a:endParaRPr>
          </a:p>
          <a:p>
            <a:r>
              <a:rPr lang="en-US" sz="1600" dirty="0">
                <a:latin typeface="Aptos Display" panose="020B0004020202020204" pitchFamily="34" charset="0"/>
              </a:rPr>
              <a:t>A student selects a card without looking and places it on their forehead for others to see. </a:t>
            </a:r>
          </a:p>
          <a:p>
            <a:endParaRPr lang="en-US" sz="1600" dirty="0">
              <a:latin typeface="Aptos Display" panose="020B0004020202020204" pitchFamily="34" charset="0"/>
            </a:endParaRPr>
          </a:p>
          <a:p>
            <a:r>
              <a:rPr lang="en-US" sz="1600" dirty="0">
                <a:latin typeface="Aptos Display" panose="020B0004020202020204" pitchFamily="34" charset="0"/>
              </a:rPr>
              <a:t>The student with the card must guess what is on the card while the class tries to describe what is on the card without saying the word (or part of the word).</a:t>
            </a:r>
          </a:p>
          <a:p>
            <a:endParaRPr lang="en-US" sz="1600" dirty="0">
              <a:latin typeface="Aptos Display" panose="020B0004020202020204" pitchFamily="34" charset="0"/>
            </a:endParaRPr>
          </a:p>
          <a:p>
            <a:r>
              <a:rPr lang="en-US" sz="1600" dirty="0">
                <a:latin typeface="Aptos Display" panose="020B0004020202020204" pitchFamily="34" charset="0"/>
              </a:rPr>
              <a:t>When the student answers correctly, they draw another card and repeat, or you can have the next student take a turn. </a:t>
            </a:r>
          </a:p>
          <a:p>
            <a:endParaRPr lang="en-US" sz="1600" dirty="0">
              <a:latin typeface="Aptos Display" panose="020B0004020202020204" pitchFamily="34" charset="0"/>
            </a:endParaRPr>
          </a:p>
          <a:p>
            <a:r>
              <a:rPr lang="en-US" sz="1600" dirty="0">
                <a:latin typeface="Aptos Display" panose="020B0004020202020204" pitchFamily="34" charset="0"/>
              </a:rPr>
              <a:t>This can be played with as few as two people or with the entire class! </a:t>
            </a:r>
          </a:p>
          <a:p>
            <a:endParaRPr lang="en-US" sz="1600" dirty="0">
              <a:latin typeface="Aptos Display" panose="020B0004020202020204" pitchFamily="34" charset="0"/>
            </a:endParaRPr>
          </a:p>
          <a:p>
            <a:endParaRPr lang="en-US" sz="1600" dirty="0">
              <a:latin typeface="Aptos Display" panose="020B0004020202020204" pitchFamily="34" charset="0"/>
            </a:endParaRPr>
          </a:p>
          <a:p>
            <a:endParaRPr lang="en-US" dirty="0"/>
          </a:p>
        </p:txBody>
      </p:sp>
    </p:spTree>
    <p:extLst>
      <p:ext uri="{BB962C8B-B14F-4D97-AF65-F5344CB8AC3E}">
        <p14:creationId xmlns:p14="http://schemas.microsoft.com/office/powerpoint/2010/main" val="121324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extLst>
              <p:ext uri="{D42A27DB-BD31-4B8C-83A1-F6EECF244321}">
                <p14:modId xmlns:p14="http://schemas.microsoft.com/office/powerpoint/2010/main" val="3960574617"/>
              </p:ext>
            </p:extLst>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r>
                        <a:rPr lang="en-US" sz="4000" dirty="0">
                          <a:solidFill>
                            <a:schemeClr val="tx1"/>
                          </a:solidFill>
                          <a:latin typeface="Aptos Black" panose="020B0004020202020204" pitchFamily="34" charset="0"/>
                        </a:rPr>
                        <a:t>Word 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r>
                        <a:rPr lang="en-US" sz="4000" dirty="0">
                          <a:solidFill>
                            <a:schemeClr val="tx1"/>
                          </a:solidFill>
                          <a:latin typeface="Aptos Black" panose="020B0004020202020204" pitchFamily="34" charset="0"/>
                        </a:rPr>
                        <a:t>Word 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r>
                        <a:rPr lang="en-US" sz="4000" dirty="0">
                          <a:solidFill>
                            <a:schemeClr val="tx1"/>
                          </a:solidFill>
                          <a:latin typeface="Aptos Black" panose="020B0004020202020204" pitchFamily="34" charset="0"/>
                        </a:rPr>
                        <a:t>Word 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r>
                        <a:rPr lang="en-US" sz="4000" dirty="0">
                          <a:solidFill>
                            <a:schemeClr val="tx1"/>
                          </a:solidFill>
                          <a:latin typeface="Aptos Black" panose="020B0004020202020204" pitchFamily="34" charset="0"/>
                        </a:rPr>
                        <a:t>Word 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r>
                        <a:rPr lang="en-US" sz="4000" dirty="0">
                          <a:solidFill>
                            <a:schemeClr val="tx1"/>
                          </a:solidFill>
                          <a:latin typeface="Aptos Black" panose="020B0004020202020204" pitchFamily="34" charset="0"/>
                        </a:rPr>
                        <a:t>Word 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sp>
        <p:nvSpPr>
          <p:cNvPr id="3" name="TextBox 2">
            <a:extLst>
              <a:ext uri="{FF2B5EF4-FFF2-40B4-BE49-F238E27FC236}">
                <a16:creationId xmlns:a16="http://schemas.microsoft.com/office/drawing/2014/main" id="{899821A6-61A5-FA5B-6D4E-33DD3FA88B85}"/>
              </a:ext>
            </a:extLst>
          </p:cNvPr>
          <p:cNvSpPr txBox="1"/>
          <p:nvPr/>
        </p:nvSpPr>
        <p:spPr>
          <a:xfrm>
            <a:off x="-4025900" y="1612900"/>
            <a:ext cx="3136900" cy="923330"/>
          </a:xfrm>
          <a:prstGeom prst="rect">
            <a:avLst/>
          </a:prstGeom>
          <a:noFill/>
        </p:spPr>
        <p:txBody>
          <a:bodyPr wrap="square" rtlCol="0">
            <a:spAutoFit/>
          </a:bodyPr>
          <a:lstStyle/>
          <a:p>
            <a:r>
              <a:rPr lang="en-US" b="1" dirty="0"/>
              <a:t>Print Slides 2 and 3 (or 4 and 5) double sided to have guides on the back of paper for cutting. </a:t>
            </a:r>
          </a:p>
        </p:txBody>
      </p:sp>
    </p:spTree>
    <p:extLst>
      <p:ext uri="{BB962C8B-B14F-4D97-AF65-F5344CB8AC3E}">
        <p14:creationId xmlns:p14="http://schemas.microsoft.com/office/powerpoint/2010/main" val="251440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extLst>
              <p:ext uri="{D42A27DB-BD31-4B8C-83A1-F6EECF244321}">
                <p14:modId xmlns:p14="http://schemas.microsoft.com/office/powerpoint/2010/main" val="1067043505"/>
              </p:ext>
            </p:extLst>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cxnSp>
        <p:nvCxnSpPr>
          <p:cNvPr id="3" name="Straight Connector 2">
            <a:extLst>
              <a:ext uri="{FF2B5EF4-FFF2-40B4-BE49-F238E27FC236}">
                <a16:creationId xmlns:a16="http://schemas.microsoft.com/office/drawing/2014/main" id="{8B263CA4-C724-A170-3E31-5AC0CAB449DB}"/>
              </a:ext>
            </a:extLst>
          </p:cNvPr>
          <p:cNvCxnSpPr/>
          <p:nvPr/>
        </p:nvCxnSpPr>
        <p:spPr>
          <a:xfrm>
            <a:off x="3886200" y="12879"/>
            <a:ext cx="0" cy="10210621"/>
          </a:xfrm>
          <a:prstGeom prst="line">
            <a:avLst/>
          </a:prstGeom>
        </p:spPr>
        <p:style>
          <a:lnRef idx="1">
            <a:schemeClr val="accent3"/>
          </a:lnRef>
          <a:fillRef idx="0">
            <a:schemeClr val="accent3"/>
          </a:fillRef>
          <a:effectRef idx="0">
            <a:schemeClr val="accent3"/>
          </a:effectRef>
          <a:fontRef idx="minor">
            <a:schemeClr val="tx1"/>
          </a:fontRef>
        </p:style>
      </p:cxnSp>
      <p:cxnSp>
        <p:nvCxnSpPr>
          <p:cNvPr id="8" name="Straight Connector 7">
            <a:extLst>
              <a:ext uri="{FF2B5EF4-FFF2-40B4-BE49-F238E27FC236}">
                <a16:creationId xmlns:a16="http://schemas.microsoft.com/office/drawing/2014/main" id="{4C0AEC00-BE45-8CA7-05DD-708F91899DD9}"/>
              </a:ext>
            </a:extLst>
          </p:cNvPr>
          <p:cNvCxnSpPr/>
          <p:nvPr/>
        </p:nvCxnSpPr>
        <p:spPr>
          <a:xfrm>
            <a:off x="0" y="20066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8CC58601-944D-47DE-8946-C010C5006A76}"/>
              </a:ext>
            </a:extLst>
          </p:cNvPr>
          <p:cNvCxnSpPr/>
          <p:nvPr/>
        </p:nvCxnSpPr>
        <p:spPr>
          <a:xfrm>
            <a:off x="0" y="4000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0" name="Straight Connector 9">
            <a:extLst>
              <a:ext uri="{FF2B5EF4-FFF2-40B4-BE49-F238E27FC236}">
                <a16:creationId xmlns:a16="http://schemas.microsoft.com/office/drawing/2014/main" id="{7835E09C-35EB-5D93-03A5-55A7F768BA25}"/>
              </a:ext>
            </a:extLst>
          </p:cNvPr>
          <p:cNvCxnSpPr/>
          <p:nvPr/>
        </p:nvCxnSpPr>
        <p:spPr>
          <a:xfrm>
            <a:off x="0" y="6032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1" name="Straight Connector 10">
            <a:extLst>
              <a:ext uri="{FF2B5EF4-FFF2-40B4-BE49-F238E27FC236}">
                <a16:creationId xmlns:a16="http://schemas.microsoft.com/office/drawing/2014/main" id="{1FAF5764-1D60-9E24-9297-3709965649C0}"/>
              </a:ext>
            </a:extLst>
          </p:cNvPr>
          <p:cNvCxnSpPr/>
          <p:nvPr/>
        </p:nvCxnSpPr>
        <p:spPr>
          <a:xfrm>
            <a:off x="0" y="8051800"/>
            <a:ext cx="7772400" cy="0"/>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415351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extLst>
              <p:ext uri="{D42A27DB-BD31-4B8C-83A1-F6EECF244321}">
                <p14:modId xmlns:p14="http://schemas.microsoft.com/office/powerpoint/2010/main" val="2297424685"/>
              </p:ext>
            </p:extLst>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r>
                        <a:rPr lang="en-US" sz="4000" dirty="0">
                          <a:solidFill>
                            <a:schemeClr val="tx1"/>
                          </a:solidFill>
                          <a:latin typeface="Aptos Black" panose="020B0004020202020204" pitchFamily="34" charset="0"/>
                        </a:rPr>
                        <a:t>Word 11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12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r>
                        <a:rPr lang="en-US" sz="4000" dirty="0">
                          <a:solidFill>
                            <a:schemeClr val="tx1"/>
                          </a:solidFill>
                          <a:latin typeface="Aptos Black" panose="020B0004020202020204" pitchFamily="34" charset="0"/>
                        </a:rPr>
                        <a:t>Word 13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14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r>
                        <a:rPr lang="en-US" sz="4000" dirty="0">
                          <a:solidFill>
                            <a:schemeClr val="tx1"/>
                          </a:solidFill>
                          <a:latin typeface="Aptos Black" panose="020B0004020202020204" pitchFamily="34" charset="0"/>
                        </a:rPr>
                        <a:t>Word 15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r>
                        <a:rPr lang="en-US" sz="4000" dirty="0">
                          <a:solidFill>
                            <a:schemeClr val="tx1"/>
                          </a:solidFill>
                          <a:latin typeface="Aptos Black" panose="020B0004020202020204" pitchFamily="34" charset="0"/>
                        </a:rPr>
                        <a:t>Word 17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18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r>
                        <a:rPr lang="en-US" sz="4000" dirty="0">
                          <a:solidFill>
                            <a:schemeClr val="tx1"/>
                          </a:solidFill>
                          <a:latin typeface="Aptos Black" panose="020B0004020202020204" pitchFamily="34" charset="0"/>
                        </a:rPr>
                        <a:t>Word 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Word 20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sp>
        <p:nvSpPr>
          <p:cNvPr id="2" name="TextBox 1">
            <a:extLst>
              <a:ext uri="{FF2B5EF4-FFF2-40B4-BE49-F238E27FC236}">
                <a16:creationId xmlns:a16="http://schemas.microsoft.com/office/drawing/2014/main" id="{0D571835-B7BE-EAB0-A861-4DAE1A5DCEDC}"/>
              </a:ext>
            </a:extLst>
          </p:cNvPr>
          <p:cNvSpPr txBox="1"/>
          <p:nvPr/>
        </p:nvSpPr>
        <p:spPr>
          <a:xfrm>
            <a:off x="-4025900" y="1612900"/>
            <a:ext cx="3136900" cy="923330"/>
          </a:xfrm>
          <a:prstGeom prst="rect">
            <a:avLst/>
          </a:prstGeom>
          <a:noFill/>
        </p:spPr>
        <p:txBody>
          <a:bodyPr wrap="square" rtlCol="0">
            <a:spAutoFit/>
          </a:bodyPr>
          <a:lstStyle/>
          <a:p>
            <a:r>
              <a:rPr lang="en-US" b="1" dirty="0"/>
              <a:t>Print Slides 2 and 3 (or 4 and 5) double sided to have guides on the back of paper for cutting. </a:t>
            </a:r>
          </a:p>
        </p:txBody>
      </p:sp>
    </p:spTree>
    <p:extLst>
      <p:ext uri="{BB962C8B-B14F-4D97-AF65-F5344CB8AC3E}">
        <p14:creationId xmlns:p14="http://schemas.microsoft.com/office/powerpoint/2010/main" val="599096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cxnSp>
        <p:nvCxnSpPr>
          <p:cNvPr id="3" name="Straight Connector 2">
            <a:extLst>
              <a:ext uri="{FF2B5EF4-FFF2-40B4-BE49-F238E27FC236}">
                <a16:creationId xmlns:a16="http://schemas.microsoft.com/office/drawing/2014/main" id="{8B263CA4-C724-A170-3E31-5AC0CAB449DB}"/>
              </a:ext>
            </a:extLst>
          </p:cNvPr>
          <p:cNvCxnSpPr/>
          <p:nvPr/>
        </p:nvCxnSpPr>
        <p:spPr>
          <a:xfrm>
            <a:off x="3886200" y="12879"/>
            <a:ext cx="0" cy="10210621"/>
          </a:xfrm>
          <a:prstGeom prst="line">
            <a:avLst/>
          </a:prstGeom>
        </p:spPr>
        <p:style>
          <a:lnRef idx="1">
            <a:schemeClr val="accent3"/>
          </a:lnRef>
          <a:fillRef idx="0">
            <a:schemeClr val="accent3"/>
          </a:fillRef>
          <a:effectRef idx="0">
            <a:schemeClr val="accent3"/>
          </a:effectRef>
          <a:fontRef idx="minor">
            <a:schemeClr val="tx1"/>
          </a:fontRef>
        </p:style>
      </p:cxnSp>
      <p:cxnSp>
        <p:nvCxnSpPr>
          <p:cNvPr id="8" name="Straight Connector 7">
            <a:extLst>
              <a:ext uri="{FF2B5EF4-FFF2-40B4-BE49-F238E27FC236}">
                <a16:creationId xmlns:a16="http://schemas.microsoft.com/office/drawing/2014/main" id="{4C0AEC00-BE45-8CA7-05DD-708F91899DD9}"/>
              </a:ext>
            </a:extLst>
          </p:cNvPr>
          <p:cNvCxnSpPr/>
          <p:nvPr/>
        </p:nvCxnSpPr>
        <p:spPr>
          <a:xfrm>
            <a:off x="0" y="20066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8CC58601-944D-47DE-8946-C010C5006A76}"/>
              </a:ext>
            </a:extLst>
          </p:cNvPr>
          <p:cNvCxnSpPr/>
          <p:nvPr/>
        </p:nvCxnSpPr>
        <p:spPr>
          <a:xfrm>
            <a:off x="0" y="4000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0" name="Straight Connector 9">
            <a:extLst>
              <a:ext uri="{FF2B5EF4-FFF2-40B4-BE49-F238E27FC236}">
                <a16:creationId xmlns:a16="http://schemas.microsoft.com/office/drawing/2014/main" id="{7835E09C-35EB-5D93-03A5-55A7F768BA25}"/>
              </a:ext>
            </a:extLst>
          </p:cNvPr>
          <p:cNvCxnSpPr/>
          <p:nvPr/>
        </p:nvCxnSpPr>
        <p:spPr>
          <a:xfrm>
            <a:off x="0" y="6032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1" name="Straight Connector 10">
            <a:extLst>
              <a:ext uri="{FF2B5EF4-FFF2-40B4-BE49-F238E27FC236}">
                <a16:creationId xmlns:a16="http://schemas.microsoft.com/office/drawing/2014/main" id="{1FAF5764-1D60-9E24-9297-3709965649C0}"/>
              </a:ext>
            </a:extLst>
          </p:cNvPr>
          <p:cNvCxnSpPr/>
          <p:nvPr/>
        </p:nvCxnSpPr>
        <p:spPr>
          <a:xfrm>
            <a:off x="0" y="8051800"/>
            <a:ext cx="7772400" cy="0"/>
          </a:xfrm>
          <a:prstGeom prst="line">
            <a:avLst/>
          </a:prstGeom>
        </p:spPr>
        <p:style>
          <a:lnRef idx="1">
            <a:schemeClr val="accent3"/>
          </a:lnRef>
          <a:fillRef idx="0">
            <a:schemeClr val="accent3"/>
          </a:fillRef>
          <a:effectRef idx="0">
            <a:schemeClr val="accent3"/>
          </a:effectRef>
          <a:fontRef idx="minor">
            <a:schemeClr val="tx1"/>
          </a:fontRef>
        </p:style>
      </p:cxnSp>
      <p:sp>
        <p:nvSpPr>
          <p:cNvPr id="4" name="TextBox 3">
            <a:extLst>
              <a:ext uri="{FF2B5EF4-FFF2-40B4-BE49-F238E27FC236}">
                <a16:creationId xmlns:a16="http://schemas.microsoft.com/office/drawing/2014/main" id="{487E7F44-138A-EDDD-9641-6135178BBDC8}"/>
              </a:ext>
            </a:extLst>
          </p:cNvPr>
          <p:cNvSpPr txBox="1"/>
          <p:nvPr/>
        </p:nvSpPr>
        <p:spPr>
          <a:xfrm>
            <a:off x="-4025900" y="1612900"/>
            <a:ext cx="3136900" cy="923330"/>
          </a:xfrm>
          <a:prstGeom prst="rect">
            <a:avLst/>
          </a:prstGeom>
          <a:noFill/>
        </p:spPr>
        <p:txBody>
          <a:bodyPr wrap="square" rtlCol="0">
            <a:spAutoFit/>
          </a:bodyPr>
          <a:lstStyle/>
          <a:p>
            <a:r>
              <a:rPr lang="en-US" b="1" dirty="0"/>
              <a:t>Print Slides 2 and 3 (or 4 and 5) double sided to have guides on the back of paper for cutting. </a:t>
            </a:r>
          </a:p>
        </p:txBody>
      </p:sp>
    </p:spTree>
    <p:extLst>
      <p:ext uri="{BB962C8B-B14F-4D97-AF65-F5344CB8AC3E}">
        <p14:creationId xmlns:p14="http://schemas.microsoft.com/office/powerpoint/2010/main" val="228946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extLst>
              <p:ext uri="{D42A27DB-BD31-4B8C-83A1-F6EECF244321}">
                <p14:modId xmlns:p14="http://schemas.microsoft.com/office/powerpoint/2010/main" val="1452042047"/>
              </p:ext>
            </p:extLst>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r>
                        <a:rPr lang="en-US" sz="4000" dirty="0">
                          <a:solidFill>
                            <a:schemeClr val="tx1"/>
                          </a:solidFill>
                          <a:latin typeface="Aptos Black" panose="020B0004020202020204" pitchFamily="34" charset="0"/>
                        </a:rPr>
                        <a:t>Statistics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4000" dirty="0">
                          <a:solidFill>
                            <a:schemeClr val="tx1"/>
                          </a:solidFill>
                          <a:latin typeface="Aptos Black" panose="020B0004020202020204" pitchFamily="34" charset="0"/>
                        </a:rPr>
                        <a:t>Scatterplot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r>
                        <a:rPr lang="en-US" sz="4000" dirty="0">
                          <a:latin typeface="Aptos Black" panose="020B0004020202020204" pitchFamily="34" charset="0"/>
                        </a:rPr>
                        <a:t>Correlation</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Correlation Coefficient</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r>
                        <a:rPr lang="en-US" sz="4000" dirty="0">
                          <a:latin typeface="Aptos Black" panose="020B0004020202020204" pitchFamily="34" charset="0"/>
                        </a:rPr>
                        <a:t>Line of Best Fit</a:t>
                      </a:r>
                    </a:p>
                    <a:p>
                      <a:pPr algn="ctr"/>
                      <a:r>
                        <a:rPr lang="en-US" sz="4000" dirty="0">
                          <a:latin typeface="Aptos Black" panose="020B0004020202020204" pitchFamily="34" charset="0"/>
                        </a:rPr>
                        <a:t>(or Trend Line)</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Linear Regression</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r>
                        <a:rPr lang="en-US" sz="4000" dirty="0">
                          <a:latin typeface="Aptos Black" panose="020B0004020202020204" pitchFamily="34" charset="0"/>
                        </a:rPr>
                        <a:t>Residual</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Outlier</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r>
                        <a:rPr lang="en-US" sz="4000" dirty="0">
                          <a:latin typeface="Aptos Black" panose="020B0004020202020204" pitchFamily="34" charset="0"/>
                        </a:rPr>
                        <a:t>Interpolation</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Extrapolation</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sp>
        <p:nvSpPr>
          <p:cNvPr id="13" name="TextBox 12">
            <a:extLst>
              <a:ext uri="{FF2B5EF4-FFF2-40B4-BE49-F238E27FC236}">
                <a16:creationId xmlns:a16="http://schemas.microsoft.com/office/drawing/2014/main" id="{9678CC4A-91E2-8EB6-705E-3064201DFCD7}"/>
              </a:ext>
            </a:extLst>
          </p:cNvPr>
          <p:cNvSpPr txBox="1"/>
          <p:nvPr/>
        </p:nvSpPr>
        <p:spPr>
          <a:xfrm>
            <a:off x="-4025900" y="1612900"/>
            <a:ext cx="3136900" cy="369332"/>
          </a:xfrm>
          <a:prstGeom prst="rect">
            <a:avLst/>
          </a:prstGeom>
          <a:noFill/>
        </p:spPr>
        <p:txBody>
          <a:bodyPr wrap="square" rtlCol="0">
            <a:spAutoFit/>
          </a:bodyPr>
          <a:lstStyle/>
          <a:p>
            <a:r>
              <a:rPr lang="en-US" b="1" dirty="0"/>
              <a:t>Round 1 Stats Vocab </a:t>
            </a:r>
          </a:p>
        </p:txBody>
      </p:sp>
    </p:spTree>
    <p:extLst>
      <p:ext uri="{BB962C8B-B14F-4D97-AF65-F5344CB8AC3E}">
        <p14:creationId xmlns:p14="http://schemas.microsoft.com/office/powerpoint/2010/main" val="3589989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cxnSp>
        <p:nvCxnSpPr>
          <p:cNvPr id="3" name="Straight Connector 2">
            <a:extLst>
              <a:ext uri="{FF2B5EF4-FFF2-40B4-BE49-F238E27FC236}">
                <a16:creationId xmlns:a16="http://schemas.microsoft.com/office/drawing/2014/main" id="{8B263CA4-C724-A170-3E31-5AC0CAB449DB}"/>
              </a:ext>
            </a:extLst>
          </p:cNvPr>
          <p:cNvCxnSpPr/>
          <p:nvPr/>
        </p:nvCxnSpPr>
        <p:spPr>
          <a:xfrm>
            <a:off x="3886200" y="12879"/>
            <a:ext cx="0" cy="10210621"/>
          </a:xfrm>
          <a:prstGeom prst="line">
            <a:avLst/>
          </a:prstGeom>
        </p:spPr>
        <p:style>
          <a:lnRef idx="1">
            <a:schemeClr val="accent3"/>
          </a:lnRef>
          <a:fillRef idx="0">
            <a:schemeClr val="accent3"/>
          </a:fillRef>
          <a:effectRef idx="0">
            <a:schemeClr val="accent3"/>
          </a:effectRef>
          <a:fontRef idx="minor">
            <a:schemeClr val="tx1"/>
          </a:fontRef>
        </p:style>
      </p:cxnSp>
      <p:cxnSp>
        <p:nvCxnSpPr>
          <p:cNvPr id="8" name="Straight Connector 7">
            <a:extLst>
              <a:ext uri="{FF2B5EF4-FFF2-40B4-BE49-F238E27FC236}">
                <a16:creationId xmlns:a16="http://schemas.microsoft.com/office/drawing/2014/main" id="{4C0AEC00-BE45-8CA7-05DD-708F91899DD9}"/>
              </a:ext>
            </a:extLst>
          </p:cNvPr>
          <p:cNvCxnSpPr/>
          <p:nvPr/>
        </p:nvCxnSpPr>
        <p:spPr>
          <a:xfrm>
            <a:off x="0" y="20066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8CC58601-944D-47DE-8946-C010C5006A76}"/>
              </a:ext>
            </a:extLst>
          </p:cNvPr>
          <p:cNvCxnSpPr/>
          <p:nvPr/>
        </p:nvCxnSpPr>
        <p:spPr>
          <a:xfrm>
            <a:off x="0" y="4000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0" name="Straight Connector 9">
            <a:extLst>
              <a:ext uri="{FF2B5EF4-FFF2-40B4-BE49-F238E27FC236}">
                <a16:creationId xmlns:a16="http://schemas.microsoft.com/office/drawing/2014/main" id="{7835E09C-35EB-5D93-03A5-55A7F768BA25}"/>
              </a:ext>
            </a:extLst>
          </p:cNvPr>
          <p:cNvCxnSpPr/>
          <p:nvPr/>
        </p:nvCxnSpPr>
        <p:spPr>
          <a:xfrm>
            <a:off x="0" y="6032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1" name="Straight Connector 10">
            <a:extLst>
              <a:ext uri="{FF2B5EF4-FFF2-40B4-BE49-F238E27FC236}">
                <a16:creationId xmlns:a16="http://schemas.microsoft.com/office/drawing/2014/main" id="{1FAF5764-1D60-9E24-9297-3709965649C0}"/>
              </a:ext>
            </a:extLst>
          </p:cNvPr>
          <p:cNvCxnSpPr/>
          <p:nvPr/>
        </p:nvCxnSpPr>
        <p:spPr>
          <a:xfrm>
            <a:off x="0" y="8051800"/>
            <a:ext cx="7772400" cy="0"/>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06067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extLst>
              <p:ext uri="{D42A27DB-BD31-4B8C-83A1-F6EECF244321}">
                <p14:modId xmlns:p14="http://schemas.microsoft.com/office/powerpoint/2010/main" val="1096938342"/>
              </p:ext>
            </p:extLst>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r>
                        <a:rPr lang="en-US" sz="4000" dirty="0">
                          <a:solidFill>
                            <a:schemeClr val="tx1"/>
                          </a:solidFill>
                          <a:latin typeface="Aptos Black" panose="020B0004020202020204" pitchFamily="34" charset="0"/>
                        </a:rPr>
                        <a:t>Measure</a:t>
                      </a:r>
                      <a:br>
                        <a:rPr lang="en-US" sz="4000" dirty="0">
                          <a:solidFill>
                            <a:schemeClr val="tx1"/>
                          </a:solidFill>
                          <a:latin typeface="Aptos Black" panose="020B0004020202020204" pitchFamily="34" charset="0"/>
                        </a:rPr>
                      </a:br>
                      <a:r>
                        <a:rPr lang="en-US" sz="4000" dirty="0">
                          <a:solidFill>
                            <a:schemeClr val="tx1"/>
                          </a:solidFill>
                          <a:latin typeface="Aptos Black" panose="020B0004020202020204" pitchFamily="34" charset="0"/>
                        </a:rPr>
                        <a:t>of Center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4000" dirty="0">
                          <a:solidFill>
                            <a:schemeClr val="tx1"/>
                          </a:solidFill>
                          <a:latin typeface="Aptos Black" panose="020B0004020202020204" pitchFamily="34" charset="0"/>
                        </a:rPr>
                        <a:t>Spread of </a:t>
                      </a:r>
                      <a:br>
                        <a:rPr lang="en-US" sz="4000" dirty="0">
                          <a:solidFill>
                            <a:schemeClr val="tx1"/>
                          </a:solidFill>
                          <a:latin typeface="Aptos Black" panose="020B0004020202020204" pitchFamily="34" charset="0"/>
                        </a:rPr>
                      </a:br>
                      <a:r>
                        <a:rPr lang="en-US" sz="4000" dirty="0">
                          <a:solidFill>
                            <a:schemeClr val="tx1"/>
                          </a:solidFill>
                          <a:latin typeface="Aptos Black" panose="020B0004020202020204" pitchFamily="34" charset="0"/>
                        </a:rPr>
                        <a:t>Data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r>
                        <a:rPr lang="en-US" sz="4000" dirty="0">
                          <a:latin typeface="Aptos Black" panose="020B0004020202020204" pitchFamily="34" charset="0"/>
                        </a:rPr>
                        <a:t>Distribution</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Skewness</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r>
                        <a:rPr lang="en-US" sz="4000" dirty="0">
                          <a:solidFill>
                            <a:schemeClr val="tx1"/>
                          </a:solidFill>
                          <a:latin typeface="Aptos Black" panose="020B0004020202020204" pitchFamily="34" charset="0"/>
                        </a:rPr>
                        <a:t>Standard</a:t>
                      </a:r>
                      <a:br>
                        <a:rPr lang="en-US" sz="4000" dirty="0">
                          <a:solidFill>
                            <a:schemeClr val="tx1"/>
                          </a:solidFill>
                          <a:latin typeface="Aptos Black" panose="020B0004020202020204" pitchFamily="34" charset="0"/>
                        </a:rPr>
                      </a:br>
                      <a:r>
                        <a:rPr lang="en-US" sz="4000" dirty="0">
                          <a:solidFill>
                            <a:schemeClr val="tx1"/>
                          </a:solidFill>
                          <a:latin typeface="Aptos Black" panose="020B0004020202020204" pitchFamily="34" charset="0"/>
                        </a:rPr>
                        <a:t>Deviation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solidFill>
                            <a:schemeClr val="tx1"/>
                          </a:solidFill>
                          <a:latin typeface="Aptos Black" panose="020B0004020202020204" pitchFamily="34" charset="0"/>
                        </a:rPr>
                        <a:t>Variance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r>
                        <a:rPr lang="en-US" sz="4000" dirty="0">
                          <a:latin typeface="Aptos Black" panose="020B0004020202020204" pitchFamily="34" charset="0"/>
                        </a:rPr>
                        <a:t>Histogram</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Quartile</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r>
                        <a:rPr lang="en-US" sz="4000" dirty="0">
                          <a:latin typeface="Aptos Black" panose="020B0004020202020204" pitchFamily="34" charset="0"/>
                        </a:rPr>
                        <a:t>Box-and-Whisker Plot</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4000" dirty="0">
                          <a:latin typeface="Aptos Black" panose="020B0004020202020204" pitchFamily="34" charset="0"/>
                        </a:rPr>
                        <a:t>Interquartile Range</a:t>
                      </a: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sp>
        <p:nvSpPr>
          <p:cNvPr id="2" name="TextBox 1">
            <a:extLst>
              <a:ext uri="{FF2B5EF4-FFF2-40B4-BE49-F238E27FC236}">
                <a16:creationId xmlns:a16="http://schemas.microsoft.com/office/drawing/2014/main" id="{46B3D906-3561-1608-C4A0-876246F02AA6}"/>
              </a:ext>
            </a:extLst>
          </p:cNvPr>
          <p:cNvSpPr txBox="1"/>
          <p:nvPr/>
        </p:nvSpPr>
        <p:spPr>
          <a:xfrm>
            <a:off x="-4025900" y="1612900"/>
            <a:ext cx="3136900" cy="369332"/>
          </a:xfrm>
          <a:prstGeom prst="rect">
            <a:avLst/>
          </a:prstGeom>
          <a:noFill/>
        </p:spPr>
        <p:txBody>
          <a:bodyPr wrap="square" rtlCol="0">
            <a:spAutoFit/>
          </a:bodyPr>
          <a:lstStyle/>
          <a:p>
            <a:r>
              <a:rPr lang="en-US" b="1" dirty="0"/>
              <a:t>Round 2 Stats Vocab </a:t>
            </a:r>
          </a:p>
        </p:txBody>
      </p:sp>
    </p:spTree>
    <p:extLst>
      <p:ext uri="{BB962C8B-B14F-4D97-AF65-F5344CB8AC3E}">
        <p14:creationId xmlns:p14="http://schemas.microsoft.com/office/powerpoint/2010/main" val="1401187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0670C530-968E-FFA9-5E46-6953293D6394}"/>
              </a:ext>
            </a:extLst>
          </p:cNvPr>
          <p:cNvGraphicFramePr>
            <a:graphicFrameLocks noGrp="1"/>
          </p:cNvGraphicFramePr>
          <p:nvPr/>
        </p:nvGraphicFramePr>
        <p:xfrm>
          <a:off x="0" y="12879"/>
          <a:ext cx="7772400" cy="100584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1772584873"/>
                    </a:ext>
                  </a:extLst>
                </a:gridCol>
                <a:gridCol w="3886200">
                  <a:extLst>
                    <a:ext uri="{9D8B030D-6E8A-4147-A177-3AD203B41FA5}">
                      <a16:colId xmlns:a16="http://schemas.microsoft.com/office/drawing/2014/main" val="1488812788"/>
                    </a:ext>
                  </a:extLst>
                </a:gridCol>
              </a:tblGrid>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221454"/>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937337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7828653"/>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0523981"/>
                  </a:ext>
                </a:extLst>
              </a:tr>
              <a:tr h="2011680">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4000" dirty="0">
                        <a:solidFill>
                          <a:schemeClr val="tx1"/>
                        </a:solidFill>
                        <a:latin typeface="Aptos Black" panose="020B00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388640"/>
                  </a:ext>
                </a:extLst>
              </a:tr>
            </a:tbl>
          </a:graphicData>
        </a:graphic>
      </p:graphicFrame>
      <p:cxnSp>
        <p:nvCxnSpPr>
          <p:cNvPr id="3" name="Straight Connector 2">
            <a:extLst>
              <a:ext uri="{FF2B5EF4-FFF2-40B4-BE49-F238E27FC236}">
                <a16:creationId xmlns:a16="http://schemas.microsoft.com/office/drawing/2014/main" id="{8B263CA4-C724-A170-3E31-5AC0CAB449DB}"/>
              </a:ext>
            </a:extLst>
          </p:cNvPr>
          <p:cNvCxnSpPr/>
          <p:nvPr/>
        </p:nvCxnSpPr>
        <p:spPr>
          <a:xfrm>
            <a:off x="3886200" y="12879"/>
            <a:ext cx="0" cy="10210621"/>
          </a:xfrm>
          <a:prstGeom prst="line">
            <a:avLst/>
          </a:prstGeom>
        </p:spPr>
        <p:style>
          <a:lnRef idx="1">
            <a:schemeClr val="accent3"/>
          </a:lnRef>
          <a:fillRef idx="0">
            <a:schemeClr val="accent3"/>
          </a:fillRef>
          <a:effectRef idx="0">
            <a:schemeClr val="accent3"/>
          </a:effectRef>
          <a:fontRef idx="minor">
            <a:schemeClr val="tx1"/>
          </a:fontRef>
        </p:style>
      </p:cxnSp>
      <p:cxnSp>
        <p:nvCxnSpPr>
          <p:cNvPr id="8" name="Straight Connector 7">
            <a:extLst>
              <a:ext uri="{FF2B5EF4-FFF2-40B4-BE49-F238E27FC236}">
                <a16:creationId xmlns:a16="http://schemas.microsoft.com/office/drawing/2014/main" id="{4C0AEC00-BE45-8CA7-05DD-708F91899DD9}"/>
              </a:ext>
            </a:extLst>
          </p:cNvPr>
          <p:cNvCxnSpPr/>
          <p:nvPr/>
        </p:nvCxnSpPr>
        <p:spPr>
          <a:xfrm>
            <a:off x="0" y="20066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8CC58601-944D-47DE-8946-C010C5006A76}"/>
              </a:ext>
            </a:extLst>
          </p:cNvPr>
          <p:cNvCxnSpPr/>
          <p:nvPr/>
        </p:nvCxnSpPr>
        <p:spPr>
          <a:xfrm>
            <a:off x="0" y="4000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0" name="Straight Connector 9">
            <a:extLst>
              <a:ext uri="{FF2B5EF4-FFF2-40B4-BE49-F238E27FC236}">
                <a16:creationId xmlns:a16="http://schemas.microsoft.com/office/drawing/2014/main" id="{7835E09C-35EB-5D93-03A5-55A7F768BA25}"/>
              </a:ext>
            </a:extLst>
          </p:cNvPr>
          <p:cNvCxnSpPr/>
          <p:nvPr/>
        </p:nvCxnSpPr>
        <p:spPr>
          <a:xfrm>
            <a:off x="0" y="6032500"/>
            <a:ext cx="7772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1" name="Straight Connector 10">
            <a:extLst>
              <a:ext uri="{FF2B5EF4-FFF2-40B4-BE49-F238E27FC236}">
                <a16:creationId xmlns:a16="http://schemas.microsoft.com/office/drawing/2014/main" id="{1FAF5764-1D60-9E24-9297-3709965649C0}"/>
              </a:ext>
            </a:extLst>
          </p:cNvPr>
          <p:cNvCxnSpPr/>
          <p:nvPr/>
        </p:nvCxnSpPr>
        <p:spPr>
          <a:xfrm>
            <a:off x="0" y="8051800"/>
            <a:ext cx="7772400" cy="0"/>
          </a:xfrm>
          <a:prstGeom prst="line">
            <a:avLst/>
          </a:prstGeom>
        </p:spPr>
        <p:style>
          <a:lnRef idx="1">
            <a:schemeClr val="accent3"/>
          </a:lnRef>
          <a:fillRef idx="0">
            <a:schemeClr val="accent3"/>
          </a:fillRef>
          <a:effectRef idx="0">
            <a:schemeClr val="accent3"/>
          </a:effectRef>
          <a:fontRef idx="minor">
            <a:schemeClr val="tx1"/>
          </a:fontRef>
        </p:style>
      </p:cxnSp>
      <p:sp>
        <p:nvSpPr>
          <p:cNvPr id="13" name="TextBox 12">
            <a:extLst>
              <a:ext uri="{FF2B5EF4-FFF2-40B4-BE49-F238E27FC236}">
                <a16:creationId xmlns:a16="http://schemas.microsoft.com/office/drawing/2014/main" id="{E5C07025-6F3E-BE21-E58C-688682800BB7}"/>
              </a:ext>
            </a:extLst>
          </p:cNvPr>
          <p:cNvSpPr txBox="1"/>
          <p:nvPr/>
        </p:nvSpPr>
        <p:spPr>
          <a:xfrm>
            <a:off x="-4025900" y="1612900"/>
            <a:ext cx="3136900" cy="923330"/>
          </a:xfrm>
          <a:prstGeom prst="rect">
            <a:avLst/>
          </a:prstGeom>
          <a:noFill/>
        </p:spPr>
        <p:txBody>
          <a:bodyPr wrap="square" rtlCol="0">
            <a:spAutoFit/>
          </a:bodyPr>
          <a:lstStyle/>
          <a:p>
            <a:r>
              <a:rPr lang="en-US" b="1" dirty="0"/>
              <a:t>Print Slides 2 and 3 (or 4 and 5) double sided to have guides on the back of paper for cutting. </a:t>
            </a:r>
          </a:p>
        </p:txBody>
      </p:sp>
    </p:spTree>
    <p:extLst>
      <p:ext uri="{BB962C8B-B14F-4D97-AF65-F5344CB8AC3E}">
        <p14:creationId xmlns:p14="http://schemas.microsoft.com/office/powerpoint/2010/main" val="3485184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5588</TotalTime>
  <Words>341</Words>
  <Application>Microsoft Office PowerPoint</Application>
  <PresentationFormat>Custom</PresentationFormat>
  <Paragraphs>66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 Black</vt:lpstr>
      <vt:lpstr>Aptos Display</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Cvetan, Erin Elizabeth</dc:creator>
  <cp:lastModifiedBy>Cvetan, Erin @ NCEMPT</cp:lastModifiedBy>
  <cp:revision>3</cp:revision>
  <cp:lastPrinted>2024-02-20T15:51:59Z</cp:lastPrinted>
  <dcterms:created xsi:type="dcterms:W3CDTF">2024-02-16T18:53:41Z</dcterms:created>
  <dcterms:modified xsi:type="dcterms:W3CDTF">2024-07-17T13:19:24Z</dcterms:modified>
</cp:coreProperties>
</file>